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4"/>
  </p:sldMasterIdLst>
  <p:sldIdLst>
    <p:sldId id="256" r:id="rId5"/>
    <p:sldId id="264" r:id="rId6"/>
    <p:sldId id="265" r:id="rId7"/>
    <p:sldId id="273" r:id="rId8"/>
    <p:sldId id="268" r:id="rId9"/>
    <p:sldId id="267" r:id="rId10"/>
    <p:sldId id="266" r:id="rId11"/>
    <p:sldId id="272" r:id="rId12"/>
    <p:sldId id="27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1410"/>
    <a:srgbClr val="0A0B0A"/>
    <a:srgbClr val="0B0A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varScale="1">
        <p:scale>
          <a:sx n="101" d="100"/>
          <a:sy n="101" d="100"/>
        </p:scale>
        <p:origin x="108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5/11/2025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56374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5/11/2025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38031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5/11/2025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65474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5/11/2025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08654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5/11/2025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597263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5/11/2025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55938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5/11/2025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8076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5/11/2025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363881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5/11/2025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326577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5/11/2025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330575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5/11/2025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77539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5/11/2025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7786"/>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40" r:id="rId6"/>
    <p:sldLayoutId id="2147483730" r:id="rId7"/>
    <p:sldLayoutId id="2147483739" r:id="rId8"/>
    <p:sldLayoutId id="2147483738" r:id="rId9"/>
    <p:sldLayoutId id="2147483737" r:id="rId10"/>
    <p:sldLayoutId id="2147483729"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0A0A"/>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5D67320-FCFD-4931-AAF7-C6C853329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D534F3-797D-A3C2-1D86-83C8964295A1}"/>
              </a:ext>
            </a:extLst>
          </p:cNvPr>
          <p:cNvSpPr>
            <a:spLocks noGrp="1"/>
          </p:cNvSpPr>
          <p:nvPr>
            <p:ph type="ctrTitle"/>
          </p:nvPr>
        </p:nvSpPr>
        <p:spPr>
          <a:xfrm>
            <a:off x="703400" y="908651"/>
            <a:ext cx="3243911" cy="3640345"/>
          </a:xfrm>
        </p:spPr>
        <p:txBody>
          <a:bodyPr anchor="t">
            <a:normAutofit/>
          </a:bodyPr>
          <a:lstStyle/>
          <a:p>
            <a:r>
              <a:rPr lang="en-US" sz="4000" dirty="0">
                <a:solidFill>
                  <a:srgbClr val="FF0000"/>
                </a:solidFill>
              </a:rPr>
              <a:t>Project Devil May Drive</a:t>
            </a:r>
          </a:p>
        </p:txBody>
      </p:sp>
      <p:sp>
        <p:nvSpPr>
          <p:cNvPr id="3" name="Subtitle 2">
            <a:extLst>
              <a:ext uri="{FF2B5EF4-FFF2-40B4-BE49-F238E27FC236}">
                <a16:creationId xmlns:a16="http://schemas.microsoft.com/office/drawing/2014/main" id="{0C02F0E3-3897-EAAC-4736-5BF650BD4DF5}"/>
              </a:ext>
            </a:extLst>
          </p:cNvPr>
          <p:cNvSpPr>
            <a:spLocks noGrp="1"/>
          </p:cNvSpPr>
          <p:nvPr>
            <p:ph type="subTitle" idx="1"/>
          </p:nvPr>
        </p:nvSpPr>
        <p:spPr>
          <a:xfrm>
            <a:off x="800100" y="4951286"/>
            <a:ext cx="3380437" cy="850392"/>
          </a:xfrm>
        </p:spPr>
        <p:txBody>
          <a:bodyPr anchor="b">
            <a:normAutofit/>
          </a:bodyPr>
          <a:lstStyle/>
          <a:p>
            <a:r>
              <a:rPr lang="en-US" sz="1800" dirty="0">
                <a:solidFill>
                  <a:srgbClr val="FF0000"/>
                </a:solidFill>
                <a:latin typeface="+mj-lt"/>
              </a:rPr>
              <a:t>Car rental</a:t>
            </a:r>
          </a:p>
        </p:txBody>
      </p:sp>
      <p:cxnSp>
        <p:nvCxnSpPr>
          <p:cNvPr id="21" name="Straight Connector 2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descr="A white car with horns on a black background&#10;&#10;AI-generated content may be incorrect.">
            <a:extLst>
              <a:ext uri="{FF2B5EF4-FFF2-40B4-BE49-F238E27FC236}">
                <a16:creationId xmlns:a16="http://schemas.microsoft.com/office/drawing/2014/main" id="{EE88AAAD-C45E-B8B4-21B5-031B766D46C2}"/>
              </a:ext>
            </a:extLst>
          </p:cNvPr>
          <p:cNvPicPr>
            <a:picLocks noChangeAspect="1"/>
          </p:cNvPicPr>
          <p:nvPr/>
        </p:nvPicPr>
        <p:blipFill>
          <a:blip r:embed="rId2">
            <a:extLst>
              <a:ext uri="{28A0092B-C50C-407E-A947-70E740481C1C}">
                <a14:useLocalDpi xmlns:a14="http://schemas.microsoft.com/office/drawing/2010/main" val="0"/>
              </a:ext>
            </a:extLst>
          </a:blip>
          <a:srcRect t="6258" r="2" b="2"/>
          <a:stretch/>
        </p:blipFill>
        <p:spPr>
          <a:xfrm>
            <a:off x="4980637" y="10"/>
            <a:ext cx="7315841" cy="6857990"/>
          </a:xfrm>
          <a:prstGeom prst="rect">
            <a:avLst/>
          </a:prstGeom>
        </p:spPr>
      </p:pic>
    </p:spTree>
    <p:extLst>
      <p:ext uri="{BB962C8B-B14F-4D97-AF65-F5344CB8AC3E}">
        <p14:creationId xmlns:p14="http://schemas.microsoft.com/office/powerpoint/2010/main" val="4249474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250"/>
                            </p:stCondLst>
                            <p:childTnLst>
                              <p:par>
                                <p:cTn id="13" presetID="6" presetClass="entr" presetSubtype="16" fill="hold" grpId="0" nodeType="afterEffect">
                                  <p:stCondLst>
                                    <p:cond delay="50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circle(in)">
                                      <p:cBhvr>
                                        <p:cTn id="15"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2F629A-FEE2-5DA6-EDF9-DF98684AEAE9}"/>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 name="Rectangle 4">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7B428B-9EDF-9FEA-4802-7D03418495DF}"/>
              </a:ext>
            </a:extLst>
          </p:cNvPr>
          <p:cNvSpPr>
            <a:spLocks noGrp="1"/>
          </p:cNvSpPr>
          <p:nvPr>
            <p:ph type="title"/>
          </p:nvPr>
        </p:nvSpPr>
        <p:spPr>
          <a:xfrm>
            <a:off x="695324" y="871759"/>
            <a:ext cx="10283452" cy="1822280"/>
          </a:xfrm>
        </p:spPr>
        <p:txBody>
          <a:bodyPr vert="horz" lIns="91440" tIns="45720" rIns="91440" bIns="45720" rtlCol="0" anchor="t">
            <a:normAutofit/>
          </a:bodyPr>
          <a:lstStyle/>
          <a:p>
            <a:r>
              <a:rPr lang="en-US" sz="6600" dirty="0">
                <a:solidFill>
                  <a:srgbClr val="B91410"/>
                </a:solidFill>
              </a:rPr>
              <a:t>Our team :</a:t>
            </a:r>
          </a:p>
        </p:txBody>
      </p:sp>
      <p:sp>
        <p:nvSpPr>
          <p:cNvPr id="3" name="Subtitle 2">
            <a:extLst>
              <a:ext uri="{FF2B5EF4-FFF2-40B4-BE49-F238E27FC236}">
                <a16:creationId xmlns:a16="http://schemas.microsoft.com/office/drawing/2014/main" id="{70B7B99D-7A7E-9A3A-975F-3B8EBC4B09CE}"/>
              </a:ext>
            </a:extLst>
          </p:cNvPr>
          <p:cNvSpPr>
            <a:spLocks noGrp="1"/>
          </p:cNvSpPr>
          <p:nvPr>
            <p:ph idx="1"/>
          </p:nvPr>
        </p:nvSpPr>
        <p:spPr>
          <a:xfrm>
            <a:off x="800100" y="2370650"/>
            <a:ext cx="10864644" cy="2571182"/>
          </a:xfrm>
        </p:spPr>
        <p:txBody>
          <a:bodyPr vert="horz" lIns="91440" tIns="45720" rIns="91440" bIns="45720" rtlCol="0" anchor="b">
            <a:normAutofit/>
          </a:bodyPr>
          <a:lstStyle/>
          <a:p>
            <a:pPr marL="0" indent="0">
              <a:lnSpc>
                <a:spcPct val="100000"/>
              </a:lnSpc>
              <a:buNone/>
            </a:pPr>
            <a:endParaRPr lang="en-US" sz="2400" dirty="0"/>
          </a:p>
          <a:p>
            <a:pPr marL="0" indent="0">
              <a:lnSpc>
                <a:spcPct val="100000"/>
              </a:lnSpc>
              <a:buNone/>
            </a:pPr>
            <a:r>
              <a:rPr lang="en-US" sz="2600" dirty="0"/>
              <a:t>Martin Atanasov Zhelev – Scrum Trainer</a:t>
            </a:r>
          </a:p>
          <a:p>
            <a:pPr marL="0" indent="0">
              <a:lnSpc>
                <a:spcPct val="100000"/>
              </a:lnSpc>
              <a:buNone/>
            </a:pPr>
            <a:r>
              <a:rPr lang="en-US" sz="2600" dirty="0"/>
              <a:t>Alexander Vladimirov </a:t>
            </a:r>
            <a:r>
              <a:rPr lang="en-US" sz="2600" dirty="0" err="1"/>
              <a:t>Dyanov</a:t>
            </a:r>
            <a:r>
              <a:rPr lang="en-US" sz="2600" dirty="0"/>
              <a:t> – Front-end developer</a:t>
            </a:r>
          </a:p>
          <a:p>
            <a:pPr marL="0" indent="0">
              <a:lnSpc>
                <a:spcPct val="100000"/>
              </a:lnSpc>
              <a:buNone/>
            </a:pPr>
            <a:r>
              <a:rPr lang="en-US" sz="2600" dirty="0"/>
              <a:t>Georgi Ivaylov Nikolov – Back-end developer</a:t>
            </a:r>
          </a:p>
          <a:p>
            <a:pPr marL="0" indent="0">
              <a:lnSpc>
                <a:spcPct val="100000"/>
              </a:lnSpc>
              <a:buNone/>
            </a:pPr>
            <a:r>
              <a:rPr lang="en-US" sz="2600" dirty="0"/>
              <a:t>Dimitar </a:t>
            </a:r>
            <a:r>
              <a:rPr lang="en-US" sz="2600" dirty="0" err="1"/>
              <a:t>Plamenov</a:t>
            </a:r>
            <a:r>
              <a:rPr lang="en-US" sz="2600" dirty="0"/>
              <a:t> </a:t>
            </a:r>
            <a:r>
              <a:rPr lang="en-US" sz="2600" dirty="0" err="1"/>
              <a:t>Nyagalov</a:t>
            </a:r>
            <a:r>
              <a:rPr lang="en-US" sz="2600" dirty="0"/>
              <a:t> - Designer</a:t>
            </a:r>
          </a:p>
          <a:p>
            <a:pPr marL="0" indent="0">
              <a:buNone/>
            </a:pPr>
            <a:endParaRPr lang="en-US" sz="2400" dirty="0"/>
          </a:p>
        </p:txBody>
      </p:sp>
      <p:cxnSp>
        <p:nvCxnSpPr>
          <p:cNvPr id="14" name="Straight Connector 13">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D91C2B-BDB9-49BE-9C44-E0CFE597AB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156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1916D4-9791-C84E-DDAE-8EA3368CE8EC}"/>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7B0F734-4A5E-AE7A-9338-799CD2FBBD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5F18998-E2AE-6CC3-C7CD-050830AD31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 name="Rectangle 4">
            <a:extLst>
              <a:ext uri="{FF2B5EF4-FFF2-40B4-BE49-F238E27FC236}">
                <a16:creationId xmlns:a16="http://schemas.microsoft.com/office/drawing/2014/main" id="{AEB38FDB-FF30-5690-A3E7-43E2448CF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04C3A6-EECD-8B5E-5970-B91BC678DDE0}"/>
              </a:ext>
            </a:extLst>
          </p:cNvPr>
          <p:cNvSpPr>
            <a:spLocks noGrp="1"/>
          </p:cNvSpPr>
          <p:nvPr>
            <p:ph type="title"/>
          </p:nvPr>
        </p:nvSpPr>
        <p:spPr>
          <a:xfrm>
            <a:off x="695324" y="871759"/>
            <a:ext cx="10283452" cy="1252008"/>
          </a:xfrm>
        </p:spPr>
        <p:txBody>
          <a:bodyPr vert="horz" lIns="91440" tIns="45720" rIns="91440" bIns="45720" rtlCol="0" anchor="t">
            <a:normAutofit/>
          </a:bodyPr>
          <a:lstStyle/>
          <a:p>
            <a:r>
              <a:rPr lang="en-US" sz="6600" dirty="0">
                <a:solidFill>
                  <a:srgbClr val="B91410"/>
                </a:solidFill>
              </a:rPr>
              <a:t>About the project :</a:t>
            </a:r>
          </a:p>
        </p:txBody>
      </p:sp>
      <p:sp>
        <p:nvSpPr>
          <p:cNvPr id="3" name="Subtitle 2">
            <a:extLst>
              <a:ext uri="{FF2B5EF4-FFF2-40B4-BE49-F238E27FC236}">
                <a16:creationId xmlns:a16="http://schemas.microsoft.com/office/drawing/2014/main" id="{8646C0D2-1AEF-CC9A-03A4-EC42A8700160}"/>
              </a:ext>
            </a:extLst>
          </p:cNvPr>
          <p:cNvSpPr>
            <a:spLocks noGrp="1"/>
          </p:cNvSpPr>
          <p:nvPr>
            <p:ph idx="1"/>
          </p:nvPr>
        </p:nvSpPr>
        <p:spPr>
          <a:xfrm>
            <a:off x="695324" y="2598349"/>
            <a:ext cx="10913806" cy="3387892"/>
          </a:xfrm>
        </p:spPr>
        <p:txBody>
          <a:bodyPr vert="horz" lIns="91440" tIns="45720" rIns="91440" bIns="45720" rtlCol="0" anchor="b">
            <a:normAutofit/>
          </a:bodyPr>
          <a:lstStyle/>
          <a:p>
            <a:pPr>
              <a:lnSpc>
                <a:spcPct val="100000"/>
              </a:lnSpc>
              <a:buNone/>
            </a:pPr>
            <a:r>
              <a:rPr lang="en-US" dirty="0"/>
              <a:t>The main idea behind this project was to create a simple and user-friendly platform where people can rent cars online. We wanted to make it easy for users to search for available cars, compare prices, and book the vehicle that suits their needs.</a:t>
            </a:r>
          </a:p>
          <a:p>
            <a:pPr>
              <a:buNone/>
            </a:pPr>
            <a:r>
              <a:rPr lang="en-US" dirty="0"/>
              <a:t>Our website includes several features:</a:t>
            </a:r>
          </a:p>
          <a:p>
            <a:r>
              <a:rPr lang="en-US" dirty="0"/>
              <a:t>A homepage with a search bar where users can choose a location, date, and type of car.</a:t>
            </a:r>
          </a:p>
          <a:p>
            <a:r>
              <a:rPr lang="en-US" dirty="0"/>
              <a:t>A list of available cars with photos, descriptions, prices per day, and filters like car type or brand.</a:t>
            </a:r>
          </a:p>
          <a:p>
            <a:r>
              <a:rPr lang="en-US" dirty="0"/>
              <a:t>A booking page where users can fill out their information and confirm the rental.</a:t>
            </a:r>
          </a:p>
          <a:p>
            <a:r>
              <a:rPr lang="en-US" dirty="0"/>
              <a:t>An admin panel where the site owner can add or remove cars and manage reservations.</a:t>
            </a:r>
          </a:p>
        </p:txBody>
      </p:sp>
      <p:cxnSp>
        <p:nvCxnSpPr>
          <p:cNvPr id="14" name="Straight Connector 13">
            <a:extLst>
              <a:ext uri="{FF2B5EF4-FFF2-40B4-BE49-F238E27FC236}">
                <a16:creationId xmlns:a16="http://schemas.microsoft.com/office/drawing/2014/main" id="{122CD15C-211B-8EBA-359B-76714E5CEB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37F23D-FDDB-47F0-E06A-F69D3A9780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471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1000"/>
                                        <p:tgtEl>
                                          <p:spTgt spid="3">
                                            <p:txEl>
                                              <p:pRg st="3" end="3"/>
                                            </p:txEl>
                                          </p:spTgt>
                                        </p:tgtEl>
                                      </p:cBhvr>
                                    </p:animEffect>
                                  </p:childTnLst>
                                </p:cTn>
                              </p:par>
                            </p:childTnLst>
                          </p:cTn>
                        </p:par>
                        <p:par>
                          <p:cTn id="24" fill="hold">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498DCA-53E0-5668-A45F-545AB05A5E44}"/>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90BEBA7-F926-71DA-7EAA-21528DB72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1D5C09-C0F4-BCC7-F142-1A01BE92E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 name="Rectangle 4">
            <a:extLst>
              <a:ext uri="{FF2B5EF4-FFF2-40B4-BE49-F238E27FC236}">
                <a16:creationId xmlns:a16="http://schemas.microsoft.com/office/drawing/2014/main" id="{5E693A41-6096-190D-651F-1EBE1D99E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4BFD1A-1C88-9A6B-50FA-BCE46F108A13}"/>
              </a:ext>
            </a:extLst>
          </p:cNvPr>
          <p:cNvSpPr>
            <a:spLocks noGrp="1"/>
          </p:cNvSpPr>
          <p:nvPr>
            <p:ph type="title"/>
          </p:nvPr>
        </p:nvSpPr>
        <p:spPr>
          <a:xfrm>
            <a:off x="695324" y="871759"/>
            <a:ext cx="10283452" cy="1252008"/>
          </a:xfrm>
        </p:spPr>
        <p:txBody>
          <a:bodyPr vert="horz" lIns="91440" tIns="45720" rIns="91440" bIns="45720" rtlCol="0" anchor="t">
            <a:normAutofit/>
          </a:bodyPr>
          <a:lstStyle/>
          <a:p>
            <a:r>
              <a:rPr lang="en-US" sz="6600" dirty="0">
                <a:solidFill>
                  <a:srgbClr val="C00000"/>
                </a:solidFill>
              </a:rPr>
              <a:t>Our</a:t>
            </a:r>
            <a:r>
              <a:rPr lang="en-US" sz="6600" dirty="0">
                <a:solidFill>
                  <a:srgbClr val="B91410"/>
                </a:solidFill>
              </a:rPr>
              <a:t> goal :</a:t>
            </a:r>
          </a:p>
        </p:txBody>
      </p:sp>
      <p:cxnSp>
        <p:nvCxnSpPr>
          <p:cNvPr id="14" name="Straight Connector 13">
            <a:extLst>
              <a:ext uri="{FF2B5EF4-FFF2-40B4-BE49-F238E27FC236}">
                <a16:creationId xmlns:a16="http://schemas.microsoft.com/office/drawing/2014/main" id="{F9C9A9F1-5A86-DE67-6A31-0AE85E8E5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D583DDB-F5E8-0876-DA69-B0712F0FAB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ubtitle 2">
            <a:extLst>
              <a:ext uri="{FF2B5EF4-FFF2-40B4-BE49-F238E27FC236}">
                <a16:creationId xmlns:a16="http://schemas.microsoft.com/office/drawing/2014/main" id="{9DCDC2CD-9840-BD20-0DD1-7C499549FFAE}"/>
              </a:ext>
            </a:extLst>
          </p:cNvPr>
          <p:cNvSpPr txBox="1">
            <a:spLocks/>
          </p:cNvSpPr>
          <p:nvPr/>
        </p:nvSpPr>
        <p:spPr>
          <a:xfrm>
            <a:off x="695324" y="1982711"/>
            <a:ext cx="6312058" cy="3444852"/>
          </a:xfrm>
          <a:prstGeom prst="rect">
            <a:avLst/>
          </a:prstGeom>
        </p:spPr>
        <p:txBody>
          <a:bodyPr vert="horz" lIns="91440" tIns="45720" rIns="91440" bIns="45720" rtlCol="0" anchor="b">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None/>
            </a:pPr>
            <a:r>
              <a:rPr lang="en-US" dirty="0"/>
              <a:t>Our goal with Devil May Drive is to build an immersive and dynamic car rental platform that goes beyond utility and becomes an experience. We aim to blend sleek design, smooth navigation, and high-performance vehicle options to create a site that feels like a digital garage for car enthusiasts. By drawing inspiration from luxury, muscle and sport cars, we want to capture the thrill and personality of each ride. The result is a visually compelling, user-friendly, responsive site that makes choosing and renting a car as exciting as driving one.</a:t>
            </a:r>
          </a:p>
        </p:txBody>
      </p:sp>
      <p:pic>
        <p:nvPicPr>
          <p:cNvPr id="13" name="Picture 12">
            <a:extLst>
              <a:ext uri="{FF2B5EF4-FFF2-40B4-BE49-F238E27FC236}">
                <a16:creationId xmlns:a16="http://schemas.microsoft.com/office/drawing/2014/main" id="{D286340C-29EF-402A-B22F-EDDC53929966}"/>
              </a:ext>
            </a:extLst>
          </p:cNvPr>
          <p:cNvPicPr>
            <a:picLocks noChangeAspect="1"/>
          </p:cNvPicPr>
          <p:nvPr/>
        </p:nvPicPr>
        <p:blipFill>
          <a:blip r:embed="rId2"/>
          <a:stretch>
            <a:fillRect/>
          </a:stretch>
        </p:blipFill>
        <p:spPr>
          <a:xfrm>
            <a:off x="7360709" y="1837863"/>
            <a:ext cx="4031191" cy="3589699"/>
          </a:xfrm>
          <a:prstGeom prst="rect">
            <a:avLst/>
          </a:prstGeom>
          <a:ln w="9525">
            <a:solidFill>
              <a:schemeClr val="tx1"/>
            </a:solidFill>
          </a:ln>
        </p:spPr>
      </p:pic>
    </p:spTree>
    <p:extLst>
      <p:ext uri="{BB962C8B-B14F-4D97-AF65-F5344CB8AC3E}">
        <p14:creationId xmlns:p14="http://schemas.microsoft.com/office/powerpoint/2010/main" val="158766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250"/>
                            </p:stCondLst>
                            <p:childTnLst>
                              <p:par>
                                <p:cTn id="9" presetID="10" presetClass="entr" presetSubtype="0" fill="hold" grpId="0"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750"/>
                                        <p:tgtEl>
                                          <p:spTgt spid="4"/>
                                        </p:tgtEl>
                                      </p:cBhvr>
                                    </p:animEffect>
                                  </p:childTnLst>
                                </p:cTn>
                              </p:par>
                            </p:childTnLst>
                          </p:cTn>
                        </p:par>
                        <p:par>
                          <p:cTn id="12" fill="hold">
                            <p:stCondLst>
                              <p:cond delay="2500"/>
                            </p:stCondLst>
                            <p:childTnLst>
                              <p:par>
                                <p:cTn id="13" presetID="10" presetClass="entr" presetSubtype="0" fill="hold" nodeType="afterEffect">
                                  <p:stCondLst>
                                    <p:cond delay="5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29F5EE-A42A-83E2-630B-67CF2E7DEBBC}"/>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30C7029D-C30D-AE4F-8389-C7E2EA6F99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A3C6EE-A096-D2BB-943F-DE8CC9EA27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 name="Rectangle 4">
            <a:extLst>
              <a:ext uri="{FF2B5EF4-FFF2-40B4-BE49-F238E27FC236}">
                <a16:creationId xmlns:a16="http://schemas.microsoft.com/office/drawing/2014/main" id="{EBD152BB-A750-EA75-819D-FA32CAA6F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47727F-E93D-D224-3D8A-92D133C91AD0}"/>
              </a:ext>
            </a:extLst>
          </p:cNvPr>
          <p:cNvSpPr>
            <a:spLocks noGrp="1"/>
          </p:cNvSpPr>
          <p:nvPr>
            <p:ph type="title"/>
          </p:nvPr>
        </p:nvSpPr>
        <p:spPr>
          <a:xfrm>
            <a:off x="800100" y="880439"/>
            <a:ext cx="10283452" cy="1134022"/>
          </a:xfrm>
        </p:spPr>
        <p:txBody>
          <a:bodyPr vert="horz" lIns="91440" tIns="45720" rIns="91440" bIns="45720" rtlCol="0" anchor="t">
            <a:normAutofit/>
          </a:bodyPr>
          <a:lstStyle/>
          <a:p>
            <a:r>
              <a:rPr lang="en-US" sz="6600" dirty="0">
                <a:solidFill>
                  <a:srgbClr val="B91410"/>
                </a:solidFill>
              </a:rPr>
              <a:t>Technologies :</a:t>
            </a:r>
          </a:p>
        </p:txBody>
      </p:sp>
      <p:sp>
        <p:nvSpPr>
          <p:cNvPr id="3" name="Subtitle 2">
            <a:extLst>
              <a:ext uri="{FF2B5EF4-FFF2-40B4-BE49-F238E27FC236}">
                <a16:creationId xmlns:a16="http://schemas.microsoft.com/office/drawing/2014/main" id="{F346DB1E-1123-A808-A50B-E74FCE829CA5}"/>
              </a:ext>
            </a:extLst>
          </p:cNvPr>
          <p:cNvSpPr>
            <a:spLocks noGrp="1"/>
          </p:cNvSpPr>
          <p:nvPr>
            <p:ph idx="1"/>
          </p:nvPr>
        </p:nvSpPr>
        <p:spPr>
          <a:xfrm>
            <a:off x="935902" y="2113477"/>
            <a:ext cx="5554355" cy="3165909"/>
          </a:xfrm>
        </p:spPr>
        <p:txBody>
          <a:bodyPr vert="horz" lIns="91440" tIns="45720" rIns="91440" bIns="45720" rtlCol="0" anchor="b">
            <a:normAutofit/>
          </a:bodyPr>
          <a:lstStyle/>
          <a:p>
            <a:pPr marL="0" indent="0">
              <a:buNone/>
            </a:pPr>
            <a:r>
              <a:rPr lang="en-US" sz="2200" dirty="0"/>
              <a:t>1.Microsoft Teams was used for communication between the teammates.</a:t>
            </a:r>
          </a:p>
          <a:p>
            <a:pPr marL="0" indent="0">
              <a:buNone/>
            </a:pPr>
            <a:r>
              <a:rPr lang="en-US" sz="2200" dirty="0"/>
              <a:t>2.Visual Code Studio was the main app we used in the project. </a:t>
            </a:r>
          </a:p>
          <a:p>
            <a:pPr marL="0" indent="0">
              <a:buNone/>
            </a:pPr>
            <a:r>
              <a:rPr lang="en-US" sz="2200" dirty="0"/>
              <a:t>3.A little Java Script.</a:t>
            </a:r>
          </a:p>
          <a:p>
            <a:pPr marL="0" indent="0">
              <a:buNone/>
            </a:pPr>
            <a:r>
              <a:rPr lang="en-US" sz="2200" dirty="0"/>
              <a:t>4.HTML – </a:t>
            </a:r>
            <a:r>
              <a:rPr lang="en-US" sz="2000" b="0" i="0" dirty="0">
                <a:effectLst/>
                <a:latin typeface="-apple-system"/>
              </a:rPr>
              <a:t>74.8%</a:t>
            </a:r>
            <a:endParaRPr lang="en-US" sz="2200" dirty="0"/>
          </a:p>
          <a:p>
            <a:pPr marL="0" indent="0">
              <a:buNone/>
            </a:pPr>
            <a:r>
              <a:rPr lang="en-US" sz="2200" dirty="0"/>
              <a:t>5.CSS - </a:t>
            </a:r>
            <a:r>
              <a:rPr lang="en-US" sz="2000" b="0" i="0" dirty="0">
                <a:effectLst/>
                <a:latin typeface="-apple-system"/>
              </a:rPr>
              <a:t>25.2%</a:t>
            </a:r>
          </a:p>
        </p:txBody>
      </p:sp>
      <p:cxnSp>
        <p:nvCxnSpPr>
          <p:cNvPr id="14" name="Straight Connector 13">
            <a:extLst>
              <a:ext uri="{FF2B5EF4-FFF2-40B4-BE49-F238E27FC236}">
                <a16:creationId xmlns:a16="http://schemas.microsoft.com/office/drawing/2014/main" id="{8272DB65-BA49-DC03-C7EE-8F7671152D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976F67E-F7F1-A242-C239-CF7C114932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69F15F8-465F-2D55-6F1B-B61ABDEAAF90}"/>
              </a:ext>
            </a:extLst>
          </p:cNvPr>
          <p:cNvPicPr>
            <a:picLocks noChangeAspect="1"/>
          </p:cNvPicPr>
          <p:nvPr/>
        </p:nvPicPr>
        <p:blipFill>
          <a:blip r:embed="rId2"/>
          <a:srcRect l="19015" r="20565"/>
          <a:stretch/>
        </p:blipFill>
        <p:spPr>
          <a:xfrm>
            <a:off x="7018753" y="1586056"/>
            <a:ext cx="4237345" cy="4220749"/>
          </a:xfrm>
          <a:prstGeom prst="rect">
            <a:avLst/>
          </a:prstGeom>
          <a:ln w="9525">
            <a:solidFill>
              <a:schemeClr val="tx1"/>
            </a:solidFill>
          </a:ln>
        </p:spPr>
      </p:pic>
    </p:spTree>
    <p:extLst>
      <p:ext uri="{BB962C8B-B14F-4D97-AF65-F5344CB8AC3E}">
        <p14:creationId xmlns:p14="http://schemas.microsoft.com/office/powerpoint/2010/main" val="3803544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par>
                          <p:cTn id="8" fill="hold">
                            <p:stCondLst>
                              <p:cond delay="880"/>
                            </p:stCondLst>
                            <p:childTnLst>
                              <p:par>
                                <p:cTn id="9" presetID="10" presetClass="entr" presetSubtype="0" fill="hold" grpId="0" nodeType="afterEffect">
                                  <p:stCondLst>
                                    <p:cond delay="25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childTnLst>
                                </p:cTn>
                              </p:par>
                            </p:childTnLst>
                          </p:cTn>
                        </p:par>
                        <p:par>
                          <p:cTn id="12" fill="hold">
                            <p:stCondLst>
                              <p:cond delay="2130"/>
                            </p:stCondLst>
                            <p:childTnLst>
                              <p:par>
                                <p:cTn id="13" presetID="10" presetClass="entr" presetSubtype="0" fill="hold" grpId="0" nodeType="afterEffect">
                                  <p:stCondLst>
                                    <p:cond delay="25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par>
                          <p:cTn id="16" fill="hold">
                            <p:stCondLst>
                              <p:cond delay="3380"/>
                            </p:stCondLst>
                            <p:childTnLst>
                              <p:par>
                                <p:cTn id="17" presetID="10" presetClass="entr" presetSubtype="0" fill="hold" grpId="0" nodeType="afterEffect">
                                  <p:stCondLst>
                                    <p:cond delay="25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childTnLst>
                                </p:cTn>
                              </p:par>
                            </p:childTnLst>
                          </p:cTn>
                        </p:par>
                        <p:par>
                          <p:cTn id="20" fill="hold">
                            <p:stCondLst>
                              <p:cond delay="4630"/>
                            </p:stCondLst>
                            <p:childTnLst>
                              <p:par>
                                <p:cTn id="21" presetID="10" presetClass="entr" presetSubtype="0" fill="hold" grpId="0" nodeType="afterEffect">
                                  <p:stCondLst>
                                    <p:cond delay="25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1000"/>
                                        <p:tgtEl>
                                          <p:spTgt spid="3">
                                            <p:txEl>
                                              <p:pRg st="3" end="3"/>
                                            </p:txEl>
                                          </p:spTgt>
                                        </p:tgtEl>
                                      </p:cBhvr>
                                    </p:animEffect>
                                  </p:childTnLst>
                                </p:cTn>
                              </p:par>
                            </p:childTnLst>
                          </p:cTn>
                        </p:par>
                        <p:par>
                          <p:cTn id="24" fill="hold">
                            <p:stCondLst>
                              <p:cond delay="5880"/>
                            </p:stCondLst>
                            <p:childTnLst>
                              <p:par>
                                <p:cTn id="25" presetID="10" presetClass="entr" presetSubtype="0" fill="hold" grpId="0" nodeType="afterEffect">
                                  <p:stCondLst>
                                    <p:cond delay="25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par>
                          <p:cTn id="28" fill="hold">
                            <p:stCondLst>
                              <p:cond delay="713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E7106D3-B3FD-AF7D-5191-80568463CDF1}"/>
            </a:ext>
          </a:extLst>
        </p:cNvPr>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0B98925-0550-1AFB-C1DC-02792400F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47" name="Rectangle 46">
            <a:extLst>
              <a:ext uri="{FF2B5EF4-FFF2-40B4-BE49-F238E27FC236}">
                <a16:creationId xmlns:a16="http://schemas.microsoft.com/office/drawing/2014/main" id="{0CCA9273-E74E-A306-1F74-BEF9EDA30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462170"/>
          </a:xfrm>
          <a:prstGeom prst="rect">
            <a:avLst/>
          </a:prstGeom>
          <a:gradFill>
            <a:gsLst>
              <a:gs pos="0">
                <a:schemeClr val="bg1">
                  <a:alpha val="0"/>
                </a:schemeClr>
              </a:gs>
              <a:gs pos="48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032A0A3A-A466-5045-D230-AD55B20CFAEB}"/>
              </a:ext>
            </a:extLst>
          </p:cNvPr>
          <p:cNvSpPr>
            <a:spLocks noGrp="1"/>
          </p:cNvSpPr>
          <p:nvPr>
            <p:ph type="title"/>
          </p:nvPr>
        </p:nvSpPr>
        <p:spPr>
          <a:xfrm>
            <a:off x="4799485" y="169617"/>
            <a:ext cx="2593028" cy="916234"/>
          </a:xfrm>
        </p:spPr>
        <p:txBody>
          <a:bodyPr vert="horz" lIns="91440" tIns="45720" rIns="91440" bIns="45720" rtlCol="0" anchor="ctr">
            <a:normAutofit/>
          </a:bodyPr>
          <a:lstStyle/>
          <a:p>
            <a:r>
              <a:rPr lang="en-US" sz="3600" dirty="0"/>
              <a:t>home </a:t>
            </a:r>
            <a:r>
              <a:rPr lang="en-US" sz="3600" dirty="0">
                <a:solidFill>
                  <a:srgbClr val="B91410"/>
                </a:solidFill>
              </a:rPr>
              <a:t>page </a:t>
            </a:r>
          </a:p>
        </p:txBody>
      </p:sp>
      <p:pic>
        <p:nvPicPr>
          <p:cNvPr id="6" name="Picture 5">
            <a:extLst>
              <a:ext uri="{FF2B5EF4-FFF2-40B4-BE49-F238E27FC236}">
                <a16:creationId xmlns:a16="http://schemas.microsoft.com/office/drawing/2014/main" id="{1EA38574-757F-0523-7087-6DDB1DFA7A8B}"/>
              </a:ext>
            </a:extLst>
          </p:cNvPr>
          <p:cNvPicPr>
            <a:picLocks noChangeAspect="1"/>
          </p:cNvPicPr>
          <p:nvPr/>
        </p:nvPicPr>
        <p:blipFill>
          <a:blip r:embed="rId2"/>
          <a:stretch>
            <a:fillRect/>
          </a:stretch>
        </p:blipFill>
        <p:spPr>
          <a:xfrm>
            <a:off x="1190529" y="1167144"/>
            <a:ext cx="9810939" cy="4882318"/>
          </a:xfrm>
          <a:prstGeom prst="rect">
            <a:avLst/>
          </a:prstGeom>
          <a:ln w="9525" cap="sq" cmpd="thickThin">
            <a:solidFill>
              <a:schemeClr val="tx1"/>
            </a:solidFill>
            <a:prstDash val="solid"/>
            <a:miter lim="800000"/>
          </a:ln>
          <a:effectLst>
            <a:innerShdw blurRad="76200">
              <a:srgbClr val="000000"/>
            </a:innerShdw>
          </a:effectLst>
        </p:spPr>
      </p:pic>
    </p:spTree>
    <p:extLst>
      <p:ext uri="{BB962C8B-B14F-4D97-AF65-F5344CB8AC3E}">
        <p14:creationId xmlns:p14="http://schemas.microsoft.com/office/powerpoint/2010/main" val="1085237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100"/>
                            </p:stCondLst>
                            <p:childTnLst>
                              <p:par>
                                <p:cTn id="9" presetID="10" presetClass="entr" presetSubtype="0" fill="hold"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AB1C74-3534-E03D-750A-51C75D39F241}"/>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5E26F24-B3F0-16AF-CD0B-42A916CB6D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F661C2F-2ABA-D334-751E-703ECA93E4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 name="Rectangle 4">
            <a:extLst>
              <a:ext uri="{FF2B5EF4-FFF2-40B4-BE49-F238E27FC236}">
                <a16:creationId xmlns:a16="http://schemas.microsoft.com/office/drawing/2014/main" id="{06998C53-0BB9-55C6-9FEA-F888F4A1D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3292AC5-A843-9756-23F2-D7D5A91920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374219C-B016-3756-8074-6FF37DF0DE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6AC0DFFB-8DE4-677F-3822-F321165CFA51}"/>
              </a:ext>
            </a:extLst>
          </p:cNvPr>
          <p:cNvSpPr txBox="1">
            <a:spLocks/>
          </p:cNvSpPr>
          <p:nvPr/>
        </p:nvSpPr>
        <p:spPr>
          <a:xfrm>
            <a:off x="4969417" y="0"/>
            <a:ext cx="2253164" cy="916234"/>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sz="3600" dirty="0"/>
              <a:t>About </a:t>
            </a:r>
            <a:r>
              <a:rPr lang="en-US" sz="3600" dirty="0">
                <a:solidFill>
                  <a:srgbClr val="C00000"/>
                </a:solidFill>
              </a:rPr>
              <a:t>us</a:t>
            </a:r>
          </a:p>
        </p:txBody>
      </p:sp>
      <p:pic>
        <p:nvPicPr>
          <p:cNvPr id="20" name="Picture 19">
            <a:extLst>
              <a:ext uri="{FF2B5EF4-FFF2-40B4-BE49-F238E27FC236}">
                <a16:creationId xmlns:a16="http://schemas.microsoft.com/office/drawing/2014/main" id="{079E6CA1-0C9F-3F67-56B4-77E2C1A1D4C9}"/>
              </a:ext>
            </a:extLst>
          </p:cNvPr>
          <p:cNvPicPr>
            <a:picLocks noChangeAspect="1"/>
          </p:cNvPicPr>
          <p:nvPr/>
        </p:nvPicPr>
        <p:blipFill>
          <a:blip r:embed="rId2"/>
          <a:stretch>
            <a:fillRect/>
          </a:stretch>
        </p:blipFill>
        <p:spPr>
          <a:xfrm>
            <a:off x="1261537" y="1283328"/>
            <a:ext cx="9668925" cy="4842092"/>
          </a:xfrm>
          <a:prstGeom prst="rect">
            <a:avLst/>
          </a:prstGeom>
          <a:ln>
            <a:solidFill>
              <a:schemeClr val="tx1"/>
            </a:solidFill>
          </a:ln>
        </p:spPr>
      </p:pic>
    </p:spTree>
    <p:extLst>
      <p:ext uri="{BB962C8B-B14F-4D97-AF65-F5344CB8AC3E}">
        <p14:creationId xmlns:p14="http://schemas.microsoft.com/office/powerpoint/2010/main" val="3416508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childTnLst>
                          </p:cTn>
                        </p:par>
                        <p:par>
                          <p:cTn id="8" fill="hold">
                            <p:stCondLst>
                              <p:cond delay="1000"/>
                            </p:stCondLst>
                            <p:childTnLst>
                              <p:par>
                                <p:cTn id="9" presetID="10" presetClass="entr" presetSubtype="0" fill="hold" nodeType="afterEffect">
                                  <p:stCondLst>
                                    <p:cond delay="25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606408-7DD7-388F-A996-EBD07D8DE5B3}"/>
            </a:ext>
          </a:extLst>
        </p:cNvPr>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DE7E211B-59D4-3348-5501-3FE31F4358A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1BC8B9F-0E5D-9766-10C2-1AF87D9E0A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3260F356-9558-2775-3BD0-42B190C67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47" name="Rectangle 46">
            <a:extLst>
              <a:ext uri="{FF2B5EF4-FFF2-40B4-BE49-F238E27FC236}">
                <a16:creationId xmlns:a16="http://schemas.microsoft.com/office/drawing/2014/main" id="{DB7D95F3-C1E1-D422-513B-CCA64FF17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462170"/>
          </a:xfrm>
          <a:prstGeom prst="rect">
            <a:avLst/>
          </a:prstGeom>
          <a:gradFill>
            <a:gsLst>
              <a:gs pos="0">
                <a:schemeClr val="bg1">
                  <a:alpha val="0"/>
                </a:schemeClr>
              </a:gs>
              <a:gs pos="48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94637BBD-4C8D-664A-D35F-5882FF0FDAD9}"/>
              </a:ext>
            </a:extLst>
          </p:cNvPr>
          <p:cNvSpPr>
            <a:spLocks noGrp="1"/>
          </p:cNvSpPr>
          <p:nvPr>
            <p:ph type="title"/>
          </p:nvPr>
        </p:nvSpPr>
        <p:spPr>
          <a:xfrm>
            <a:off x="4954792" y="169617"/>
            <a:ext cx="2282409" cy="916234"/>
          </a:xfrm>
        </p:spPr>
        <p:txBody>
          <a:bodyPr vert="horz" lIns="91440" tIns="45720" rIns="91440" bIns="45720" rtlCol="0" anchor="ctr">
            <a:normAutofit/>
          </a:bodyPr>
          <a:lstStyle/>
          <a:p>
            <a:r>
              <a:rPr lang="en-US" sz="3600" dirty="0"/>
              <a:t>About </a:t>
            </a:r>
            <a:r>
              <a:rPr lang="en-US" sz="3600" dirty="0">
                <a:solidFill>
                  <a:srgbClr val="C00000"/>
                </a:solidFill>
              </a:rPr>
              <a:t>us</a:t>
            </a:r>
          </a:p>
        </p:txBody>
      </p:sp>
      <p:pic>
        <p:nvPicPr>
          <p:cNvPr id="4" name="Picture 3">
            <a:extLst>
              <a:ext uri="{FF2B5EF4-FFF2-40B4-BE49-F238E27FC236}">
                <a16:creationId xmlns:a16="http://schemas.microsoft.com/office/drawing/2014/main" id="{B178D2B6-A75F-B04A-7BAE-E11CC9CD8DB9}"/>
              </a:ext>
            </a:extLst>
          </p:cNvPr>
          <p:cNvPicPr>
            <a:picLocks noChangeAspect="1"/>
          </p:cNvPicPr>
          <p:nvPr/>
        </p:nvPicPr>
        <p:blipFill>
          <a:blip r:embed="rId2"/>
          <a:stretch>
            <a:fillRect/>
          </a:stretch>
        </p:blipFill>
        <p:spPr>
          <a:xfrm>
            <a:off x="1268314" y="1085851"/>
            <a:ext cx="9655367" cy="4830218"/>
          </a:xfrm>
          <a:prstGeom prst="rect">
            <a:avLst/>
          </a:prstGeom>
          <a:ln w="9525">
            <a:solidFill>
              <a:schemeClr val="tx1"/>
            </a:solidFill>
          </a:ln>
        </p:spPr>
      </p:pic>
    </p:spTree>
    <p:extLst>
      <p:ext uri="{BB962C8B-B14F-4D97-AF65-F5344CB8AC3E}">
        <p14:creationId xmlns:p14="http://schemas.microsoft.com/office/powerpoint/2010/main" val="3863614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14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A0B0A"/>
        </a:solidFill>
        <a:effectLst/>
      </p:bgPr>
    </p:bg>
    <p:spTree>
      <p:nvGrpSpPr>
        <p:cNvPr id="1" name="">
          <a:extLst>
            <a:ext uri="{FF2B5EF4-FFF2-40B4-BE49-F238E27FC236}">
              <a16:creationId xmlns:a16="http://schemas.microsoft.com/office/drawing/2014/main" id="{AE3E4D57-3223-0DD2-A8F8-DBEA47F2CA4A}"/>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26A3635D-9E45-6387-51C7-8D39EEA40157}"/>
              </a:ext>
            </a:extLst>
          </p:cNvPr>
          <p:cNvSpPr>
            <a:spLocks noGrp="1"/>
          </p:cNvSpPr>
          <p:nvPr>
            <p:ph type="ctrTitle"/>
          </p:nvPr>
        </p:nvSpPr>
        <p:spPr>
          <a:xfrm>
            <a:off x="2114847" y="2528892"/>
            <a:ext cx="7962304" cy="814556"/>
          </a:xfrm>
        </p:spPr>
        <p:txBody>
          <a:bodyPr>
            <a:normAutofit fontScale="90000"/>
          </a:bodyPr>
          <a:lstStyle/>
          <a:p>
            <a:r>
              <a:rPr lang="en-US" dirty="0">
                <a:solidFill>
                  <a:srgbClr val="B91410"/>
                </a:solidFill>
              </a:rPr>
              <a:t>Thanks for the attention</a:t>
            </a:r>
          </a:p>
        </p:txBody>
      </p:sp>
      <p:pic>
        <p:nvPicPr>
          <p:cNvPr id="2" name="Picture 1" descr="A white car with horns on a black background&#10;&#10;AI-generated content may be incorrect.">
            <a:extLst>
              <a:ext uri="{FF2B5EF4-FFF2-40B4-BE49-F238E27FC236}">
                <a16:creationId xmlns:a16="http://schemas.microsoft.com/office/drawing/2014/main" id="{FE360BB2-5670-9922-1CAA-125BA98388FB}"/>
              </a:ext>
            </a:extLst>
          </p:cNvPr>
          <p:cNvPicPr>
            <a:picLocks noChangeAspect="1"/>
          </p:cNvPicPr>
          <p:nvPr/>
        </p:nvPicPr>
        <p:blipFill>
          <a:blip r:embed="rId2">
            <a:extLst>
              <a:ext uri="{28A0092B-C50C-407E-A947-70E740481C1C}">
                <a14:useLocalDpi xmlns:a14="http://schemas.microsoft.com/office/drawing/2010/main" val="0"/>
              </a:ext>
            </a:extLst>
          </a:blip>
          <a:srcRect t="65971" r="2" b="25487"/>
          <a:stretch/>
        </p:blipFill>
        <p:spPr>
          <a:xfrm>
            <a:off x="3422208" y="3343448"/>
            <a:ext cx="5347581" cy="456798"/>
          </a:xfrm>
          <a:prstGeom prst="rect">
            <a:avLst/>
          </a:prstGeom>
        </p:spPr>
      </p:pic>
      <p:pic>
        <p:nvPicPr>
          <p:cNvPr id="3" name="Picture 2" descr="A white car with horns on a black background&#10;&#10;AI-generated content may be incorrect.">
            <a:extLst>
              <a:ext uri="{FF2B5EF4-FFF2-40B4-BE49-F238E27FC236}">
                <a16:creationId xmlns:a16="http://schemas.microsoft.com/office/drawing/2014/main" id="{F6756241-2925-05E9-947C-412F394F1739}"/>
              </a:ext>
            </a:extLst>
          </p:cNvPr>
          <p:cNvPicPr>
            <a:picLocks noChangeAspect="1"/>
          </p:cNvPicPr>
          <p:nvPr/>
        </p:nvPicPr>
        <p:blipFill>
          <a:blip r:embed="rId2">
            <a:extLst>
              <a:ext uri="{28A0092B-C50C-407E-A947-70E740481C1C}">
                <a14:useLocalDpi xmlns:a14="http://schemas.microsoft.com/office/drawing/2010/main" val="0"/>
              </a:ext>
            </a:extLst>
          </a:blip>
          <a:srcRect l="15168" t="25088" r="13676" b="44593"/>
          <a:stretch/>
        </p:blipFill>
        <p:spPr>
          <a:xfrm>
            <a:off x="-1602463" y="1846103"/>
            <a:ext cx="1602463" cy="682789"/>
          </a:xfrm>
          <a:prstGeom prst="rect">
            <a:avLst/>
          </a:prstGeom>
        </p:spPr>
      </p:pic>
    </p:spTree>
    <p:extLst>
      <p:ext uri="{BB962C8B-B14F-4D97-AF65-F5344CB8AC3E}">
        <p14:creationId xmlns:p14="http://schemas.microsoft.com/office/powerpoint/2010/main" val="3888383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500"/>
                                        <p:tgtEl>
                                          <p:spTgt spid="2"/>
                                        </p:tgtEl>
                                      </p:cBhvr>
                                    </p:animEffect>
                                  </p:childTnLst>
                                </p:cTn>
                              </p:par>
                            </p:childTnLst>
                          </p:cTn>
                        </p:par>
                        <p:par>
                          <p:cTn id="12" fill="hold">
                            <p:stCondLst>
                              <p:cond delay="2750"/>
                            </p:stCondLst>
                            <p:childTnLst>
                              <p:par>
                                <p:cTn id="13" presetID="1"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par>
                          <p:cTn id="15" fill="hold">
                            <p:stCondLst>
                              <p:cond delay="2750"/>
                            </p:stCondLst>
                            <p:childTnLst>
                              <p:par>
                                <p:cTn id="16" presetID="63" presetClass="path" presetSubtype="0" accel="50000" decel="50000" fill="hold" nodeType="afterEffect">
                                  <p:stCondLst>
                                    <p:cond delay="0"/>
                                  </p:stCondLst>
                                  <p:childTnLst>
                                    <p:animMotion origin="layout" path="M -5E-6 -1.48148E-6 L 0.30691 0.00579 " pathEditMode="relative" rAng="0" ptsTypes="AA">
                                      <p:cBhvr>
                                        <p:cTn id="17" dur="2000" fill="hold"/>
                                        <p:tgtEl>
                                          <p:spTgt spid="3"/>
                                        </p:tgtEl>
                                        <p:attrNameLst>
                                          <p:attrName>ppt_x</p:attrName>
                                          <p:attrName>ppt_y</p:attrName>
                                        </p:attrNameLst>
                                      </p:cBhvr>
                                      <p:rCtr x="15339"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3651515F6ADA584A81E463D9FB350E0D" ma:contentTypeVersion="6" ma:contentTypeDescription="Създаване на нов документ" ma:contentTypeScope="" ma:versionID="650b0c3ed08541dc0dd7018e13f86738">
  <xsd:schema xmlns:xsd="http://www.w3.org/2001/XMLSchema" xmlns:xs="http://www.w3.org/2001/XMLSchema" xmlns:p="http://schemas.microsoft.com/office/2006/metadata/properties" xmlns:ns3="b491da3f-ad68-4520-a7d0-8d78b61205af" targetNamespace="http://schemas.microsoft.com/office/2006/metadata/properties" ma:root="true" ma:fieldsID="27b3032b5a71b2f87742a92f704a5b95" ns3:_="">
    <xsd:import namespace="b491da3f-ad68-4520-a7d0-8d78b61205af"/>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91da3f-ad68-4520-a7d0-8d78b61205af"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съдържание"/>
        <xsd:element ref="dc:title" minOccurs="0" maxOccurs="1" ma:index="4" ma:displayName="Заглав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b491da3f-ad68-4520-a7d0-8d78b61205af" xsi:nil="true"/>
  </documentManagement>
</p:properties>
</file>

<file path=customXml/itemProps1.xml><?xml version="1.0" encoding="utf-8"?>
<ds:datastoreItem xmlns:ds="http://schemas.openxmlformats.org/officeDocument/2006/customXml" ds:itemID="{1014B74B-AE48-4B8F-A511-4D21143786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491da3f-ad68-4520-a7d0-8d78b61205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4F4F35-2B8E-4ADB-B0C7-0FEDA9F33BE5}">
  <ds:schemaRefs>
    <ds:schemaRef ds:uri="http://schemas.microsoft.com/sharepoint/v3/contenttype/forms"/>
  </ds:schemaRefs>
</ds:datastoreItem>
</file>

<file path=customXml/itemProps3.xml><?xml version="1.0" encoding="utf-8"?>
<ds:datastoreItem xmlns:ds="http://schemas.openxmlformats.org/officeDocument/2006/customXml" ds:itemID="{CA820CC2-BB62-44E2-B550-7EA5B9558E7D}">
  <ds:schemaRefs>
    <ds:schemaRef ds:uri="http://www.w3.org/XML/1998/namespace"/>
    <ds:schemaRef ds:uri="http://purl.org/dc/elements/1.1/"/>
    <ds:schemaRef ds:uri="http://schemas.microsoft.com/office/2006/documentManagement/types"/>
    <ds:schemaRef ds:uri="b491da3f-ad68-4520-a7d0-8d78b61205af"/>
    <ds:schemaRef ds:uri="http://schemas.openxmlformats.org/package/2006/metadata/core-properties"/>
    <ds:schemaRef ds:uri="http://purl.org/dc/terms/"/>
    <ds:schemaRef ds:uri="http://purl.org/dc/dcmityp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TM04033929[[fn=Slate]]</Template>
  <TotalTime>950</TotalTime>
  <Words>323</Words>
  <Application>Microsoft Office PowerPoint</Application>
  <PresentationFormat>Широк екран</PresentationFormat>
  <Paragraphs>27</Paragraphs>
  <Slides>9</Slides>
  <Notes>0</Notes>
  <HiddenSlides>0</HiddenSlides>
  <MMClips>0</MMClips>
  <ScaleCrop>false</ScaleCrop>
  <HeadingPairs>
    <vt:vector size="6" baseType="variant">
      <vt:variant>
        <vt:lpstr>Използвани шрифтове</vt:lpstr>
      </vt:variant>
      <vt:variant>
        <vt:i4>4</vt:i4>
      </vt:variant>
      <vt:variant>
        <vt:lpstr>Тема</vt:lpstr>
      </vt:variant>
      <vt:variant>
        <vt:i4>1</vt:i4>
      </vt:variant>
      <vt:variant>
        <vt:lpstr>Заглавия на слайдовете</vt:lpstr>
      </vt:variant>
      <vt:variant>
        <vt:i4>9</vt:i4>
      </vt:variant>
    </vt:vector>
  </HeadingPairs>
  <TitlesOfParts>
    <vt:vector size="14" baseType="lpstr">
      <vt:lpstr>-apple-system</vt:lpstr>
      <vt:lpstr>Arial</vt:lpstr>
      <vt:lpstr>Calisto MT</vt:lpstr>
      <vt:lpstr>Univers Condensed</vt:lpstr>
      <vt:lpstr>ChronicleVTI</vt:lpstr>
      <vt:lpstr>Project Devil May Drive</vt:lpstr>
      <vt:lpstr>Our team :</vt:lpstr>
      <vt:lpstr>About the project :</vt:lpstr>
      <vt:lpstr>Our goal :</vt:lpstr>
      <vt:lpstr>Technologies :</vt:lpstr>
      <vt:lpstr>home page </vt:lpstr>
      <vt:lpstr>Презентация на PowerPoint</vt:lpstr>
      <vt:lpstr>About us</vt:lpstr>
      <vt:lpstr>Thanks for the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Димитър П. Нягалов</dc:creator>
  <cp:lastModifiedBy>Мартин Атанасов Желев</cp:lastModifiedBy>
  <cp:revision>6</cp:revision>
  <dcterms:created xsi:type="dcterms:W3CDTF">2025-05-08T15:34:36Z</dcterms:created>
  <dcterms:modified xsi:type="dcterms:W3CDTF">2025-05-11T12:14:56Z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0x0101003651515F6ADA584A81E463D9FB350E0D</vt:lpwstr>
  </property>
</Properties>
</file>